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0" r:id="rId3"/>
    <p:sldId id="256" r:id="rId4"/>
    <p:sldId id="257" r:id="rId5"/>
    <p:sldId id="266" r:id="rId6"/>
    <p:sldId id="258" r:id="rId7"/>
    <p:sldId id="259" r:id="rId8"/>
    <p:sldId id="265" r:id="rId9"/>
    <p:sldId id="260" r:id="rId10"/>
    <p:sldId id="261" r:id="rId11"/>
    <p:sldId id="263" r:id="rId12"/>
    <p:sldId id="262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0586" autoAdjust="0"/>
  </p:normalViewPr>
  <p:slideViewPr>
    <p:cSldViewPr>
      <p:cViewPr>
        <p:scale>
          <a:sx n="60" d="100"/>
          <a:sy n="60" d="100"/>
        </p:scale>
        <p:origin x="-162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DF2A-295D-49FD-9CFC-02F6D8F1E263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72745-C237-471E-B71B-C6461C64A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0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3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4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8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supply a picture among the learners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646386"/>
            <a:ext cx="892619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" y="52715"/>
            <a:ext cx="3657599" cy="2743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8727" y="152400"/>
            <a:ext cx="479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  <a:r>
              <a:rPr lang="en-US" sz="3200" dirty="0" smtClean="0">
                <a:solidFill>
                  <a:srgbClr val="C00000"/>
                </a:solidFill>
              </a:rPr>
              <a:t>              </a:t>
            </a:r>
            <a:r>
              <a:rPr lang="en-US" sz="3200" i="1" dirty="0" smtClean="0"/>
              <a:t> </a:t>
            </a:r>
            <a:r>
              <a:rPr lang="en-US" sz="3200" b="1" dirty="0" smtClean="0"/>
              <a:t>is a big river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00600" y="152399"/>
            <a:ext cx="1678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</a:rPr>
              <a:t>P</a:t>
            </a:r>
            <a:r>
              <a:rPr lang="en-US" sz="3200" b="1" dirty="0" smtClean="0">
                <a:solidFill>
                  <a:srgbClr val="C00000"/>
                </a:solidFill>
              </a:rPr>
              <a:t>adma 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5704581"/>
            <a:ext cx="8097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 </a:t>
            </a:r>
            <a:r>
              <a:rPr lang="en-US" sz="3200" b="1" dirty="0"/>
              <a:t>principal divisions of the </a:t>
            </a:r>
            <a:r>
              <a:rPr lang="en-US" sz="3200" b="1" dirty="0" smtClean="0"/>
              <a:t>ocean include the                                  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6258579"/>
            <a:ext cx="7668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Atlantic, Pacific, </a:t>
            </a:r>
            <a:r>
              <a:rPr lang="en-US" sz="3200" b="1" dirty="0" smtClean="0">
                <a:solidFill>
                  <a:srgbClr val="C00000"/>
                </a:solidFill>
              </a:rPr>
              <a:t>Indian, Arctic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Antarctic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689344"/>
            <a:ext cx="7086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17245" y="6258579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    oceans.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" y="2944203"/>
            <a:ext cx="3657599" cy="28700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46483" y="1108460"/>
            <a:ext cx="494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first letter of  the name Of a</a:t>
            </a:r>
            <a:r>
              <a:rPr lang="en-US" sz="2800" b="1" u="sng" dirty="0" smtClean="0"/>
              <a:t> river</a:t>
            </a:r>
            <a:r>
              <a:rPr lang="en-US" sz="2800" b="1" dirty="0" smtClean="0"/>
              <a:t> is a </a:t>
            </a:r>
            <a:r>
              <a:rPr lang="en-US" sz="2800" b="1" dirty="0" smtClean="0">
                <a:solidFill>
                  <a:srgbClr val="C00000"/>
                </a:solidFill>
              </a:rPr>
              <a:t>capital letter.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5139" y="3902184"/>
            <a:ext cx="4945274" cy="1027341"/>
            <a:chOff x="3775139" y="3902184"/>
            <a:chExt cx="4945274" cy="1027341"/>
          </a:xfrm>
        </p:grpSpPr>
        <p:sp>
          <p:nvSpPr>
            <p:cNvPr id="6" name="TextBox 5"/>
            <p:cNvSpPr txBox="1"/>
            <p:nvPr/>
          </p:nvSpPr>
          <p:spPr>
            <a:xfrm>
              <a:off x="3775139" y="3902184"/>
              <a:ext cx="49452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</a:rPr>
                <a:t>The first letter of  the name Of a</a:t>
              </a:r>
              <a:r>
                <a:rPr lang="en-US" sz="2800" b="1" u="sng" dirty="0" smtClean="0">
                  <a:solidFill>
                    <a:schemeClr val="bg2">
                      <a:lumMod val="10000"/>
                    </a:schemeClr>
                  </a:solidFill>
                </a:rPr>
                <a:t> an ocean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3953" y="4406305"/>
              <a:ext cx="32442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is a </a:t>
              </a:r>
              <a:r>
                <a:rPr lang="en-US" sz="2800" b="1" dirty="0">
                  <a:solidFill>
                    <a:srgbClr val="C00000"/>
                  </a:solidFill>
                </a:rPr>
                <a:t>capital letter</a:t>
              </a:r>
              <a:r>
                <a:rPr lang="en-US" b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809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Rewrite the passage using the rules of capitalization where necessary</a:t>
            </a:r>
            <a:r>
              <a:rPr lang="en-US" sz="2800" dirty="0">
                <a:solidFill>
                  <a:srgbClr val="002060"/>
                </a:solidFill>
              </a:rPr>
              <a:t>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806" y="4600908"/>
            <a:ext cx="88391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</a:rPr>
              <a:t>n the picture, we see  a river is flowing  in a  zigzag  way. cattle are </a:t>
            </a:r>
            <a:r>
              <a:rPr lang="en-US" sz="2800" b="1" dirty="0" smtClean="0">
                <a:solidFill>
                  <a:srgbClr val="002060"/>
                </a:solidFill>
              </a:rPr>
              <a:t>grazing  in the nearby green field .the  sun is shining  brightly.ms </a:t>
            </a:r>
            <a:r>
              <a:rPr lang="en-US" sz="2800" b="1" dirty="0" err="1" smtClean="0">
                <a:solidFill>
                  <a:srgbClr val="002060"/>
                </a:solidFill>
              </a:rPr>
              <a:t>ayesha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amin</a:t>
            </a:r>
            <a:r>
              <a:rPr lang="en-US" sz="2800" b="1" dirty="0" smtClean="0">
                <a:solidFill>
                  <a:srgbClr val="002060"/>
                </a:solidFill>
              </a:rPr>
              <a:t> is pointing to  the  river. she is in a smiling face. she will prepare a content for class six on  “the rivers of </a:t>
            </a:r>
            <a:r>
              <a:rPr lang="en-US" sz="2800" b="1" dirty="0" err="1" smtClean="0">
                <a:solidFill>
                  <a:srgbClr val="002060"/>
                </a:solidFill>
              </a:rPr>
              <a:t>bangladesh</a:t>
            </a:r>
            <a:r>
              <a:rPr lang="en-US" sz="2800" b="1" dirty="0" smtClean="0">
                <a:solidFill>
                  <a:srgbClr val="002060"/>
                </a:solidFill>
              </a:rPr>
              <a:t>”.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13751" r="2873" b="8671"/>
          <a:stretch/>
        </p:blipFill>
        <p:spPr>
          <a:xfrm>
            <a:off x="305978" y="806903"/>
            <a:ext cx="7620000" cy="3612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2270" y="48125"/>
            <a:ext cx="301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5741" y="401488"/>
            <a:ext cx="458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89931" y="1978654"/>
            <a:ext cx="442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791670" y="5081798"/>
            <a:ext cx="463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7764" y="97018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670" y="409718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6249" y="3444377"/>
            <a:ext cx="41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2208" y="1516050"/>
            <a:ext cx="57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1051" y="2965357"/>
            <a:ext cx="4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3027" y="4566840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9103" y="2647923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3594 0.668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0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4271 0.6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40104 0.584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81459 0.549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75781 0.468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62379 0.40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3594 0.3604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71909 0.357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5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95 0.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8684 0.237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20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72014 0.162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7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  <p:bldP spid="9" grpId="0"/>
      <p:bldP spid="10" grpId="0"/>
      <p:bldP spid="4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71475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1756" y="0"/>
            <a:ext cx="246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Group Work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76145"/>
            <a:ext cx="3505200" cy="5129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" y="5448300"/>
            <a:ext cx="9151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Discuss the pictures  within  the groups . Now  write 5 </a:t>
            </a:r>
            <a:r>
              <a:rPr lang="en-US" sz="2800" b="1" smtClean="0">
                <a:solidFill>
                  <a:srgbClr val="0070C0"/>
                </a:solidFill>
              </a:rPr>
              <a:t>sentences about </a:t>
            </a:r>
            <a:r>
              <a:rPr lang="en-US" sz="2800" b="1" dirty="0">
                <a:solidFill>
                  <a:srgbClr val="0070C0"/>
                </a:solidFill>
              </a:rPr>
              <a:t>these </a:t>
            </a:r>
            <a:r>
              <a:rPr lang="en-US" sz="2800" b="1" dirty="0" smtClean="0">
                <a:solidFill>
                  <a:srgbClr val="0070C0"/>
                </a:solidFill>
              </a:rPr>
              <a:t>pictures   using  the rules of capitalization 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picture 1 for G-A </a:t>
            </a:r>
            <a:r>
              <a:rPr lang="en-US" sz="2800" b="1" dirty="0">
                <a:solidFill>
                  <a:srgbClr val="0070C0"/>
                </a:solidFill>
              </a:rPr>
              <a:t>&amp;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 for B 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8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519" y="177225"/>
            <a:ext cx="247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HOME WORK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238450"/>
            <a:ext cx="3902465" cy="5619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300" y="2478107"/>
            <a:ext cx="445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Write 5 sentences about this given  picture  using the rules of capitalization.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1797" y="5008848"/>
            <a:ext cx="440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Dhanmondi</a:t>
            </a:r>
            <a:r>
              <a:rPr lang="en-US" sz="3200" b="1" dirty="0" smtClean="0">
                <a:solidFill>
                  <a:srgbClr val="C00000"/>
                </a:solidFill>
              </a:rPr>
              <a:t>, Dhaka-1207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57625"/>
            <a:ext cx="7696201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67" y="2782679"/>
            <a:ext cx="49387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564483"/>
            <a:ext cx="43592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7009" y="602340"/>
            <a:ext cx="5017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PREPARED &amp;PRESENTED  BY:</a:t>
            </a:r>
          </a:p>
        </p:txBody>
      </p:sp>
    </p:spTree>
    <p:extLst>
      <p:ext uri="{BB962C8B-B14F-4D97-AF65-F5344CB8AC3E}">
        <p14:creationId xmlns:p14="http://schemas.microsoft.com/office/powerpoint/2010/main" val="359510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7831"/>
            <a:ext cx="4419600" cy="110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08"/>
            <a:ext cx="9144000" cy="59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985749"/>
            <a:ext cx="777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MoE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DSHE, NCTB &amp; A2I respective officials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4248" y="609600"/>
            <a:ext cx="6858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Acknowledgement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7724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editors panel: 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Mr. </a:t>
            </a:r>
            <a:r>
              <a:rPr lang="en-US" sz="28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Associate 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Prof, TTC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Mr. Md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. Jahangir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Asst. Prof,  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TTC,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endParaRPr lang="en-US" sz="2800" b="1" dirty="0" smtClean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  <a:p>
            <a:pPr algn="just"/>
            <a:r>
              <a:rPr lang="en-US" sz="28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Asst. Prof, TTC, Dhaka. 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Their 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direction, valuable suggestions and intensive supervision have enriched the model contents.</a:t>
            </a:r>
          </a:p>
        </p:txBody>
      </p:sp>
    </p:spTree>
    <p:extLst>
      <p:ext uri="{BB962C8B-B14F-4D97-AF65-F5344CB8AC3E}">
        <p14:creationId xmlns:p14="http://schemas.microsoft.com/office/powerpoint/2010/main" val="800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8535" b="1"/>
          <a:stretch/>
        </p:blipFill>
        <p:spPr bwMode="auto">
          <a:xfrm>
            <a:off x="491904" y="176460"/>
            <a:ext cx="2290675" cy="515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8337" y="228600"/>
            <a:ext cx="4350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GOOD AFTERNOON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2579" y="5010831"/>
            <a:ext cx="6361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WELCOME  TO GRAMMAR CLASS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193303"/>
            <a:ext cx="240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CLASS </a:t>
            </a:r>
            <a:r>
              <a:rPr lang="en-US" sz="3600" b="1" smtClean="0"/>
              <a:t>Eight</a:t>
            </a:r>
            <a:endParaRPr lang="en-US" sz="3600" b="1" dirty="0"/>
          </a:p>
        </p:txBody>
      </p:sp>
      <p:sp>
        <p:nvSpPr>
          <p:cNvPr id="7" name="Heart 6"/>
          <p:cNvSpPr/>
          <p:nvPr/>
        </p:nvSpPr>
        <p:spPr>
          <a:xfrm>
            <a:off x="4334732" y="1905000"/>
            <a:ext cx="2899843" cy="2438400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" y="0"/>
            <a:ext cx="563880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267200"/>
            <a:ext cx="8991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</a:rPr>
              <a:t>asrin</a:t>
            </a:r>
            <a:r>
              <a:rPr lang="en-US" sz="2800" b="1" dirty="0" smtClean="0">
                <a:solidFill>
                  <a:srgbClr val="002060"/>
                </a:solidFill>
              </a:rPr>
              <a:t> is a pretty lady. </a:t>
            </a:r>
            <a:r>
              <a:rPr lang="en-US" sz="2800" b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</a:rPr>
              <a:t>he is standing beside a spreading apple tree. </a:t>
            </a:r>
            <a:r>
              <a:rPr lang="en-US" sz="2800" b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</a:rPr>
              <a:t>he is a debater, anchor , reciter and  a  rover. </a:t>
            </a:r>
            <a:r>
              <a:rPr lang="en-US" sz="2800" b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</a:rPr>
              <a:t>he lives in </a:t>
            </a:r>
            <a:r>
              <a:rPr lang="en-US" sz="2800" b="1" dirty="0" smtClean="0">
                <a:solidFill>
                  <a:srgbClr val="C00000"/>
                </a:solidFill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ustralia  with  her husband,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</a:rPr>
              <a:t>N.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</a:t>
            </a:r>
            <a:r>
              <a:rPr lang="en-US" sz="2800" b="1" dirty="0" err="1" smtClean="0">
                <a:solidFill>
                  <a:srgbClr val="002060"/>
                </a:solidFill>
              </a:rPr>
              <a:t>lom</a:t>
            </a:r>
            <a:r>
              <a:rPr lang="en-US" sz="2800" b="1" dirty="0" smtClean="0">
                <a:solidFill>
                  <a:srgbClr val="002060"/>
                </a:solidFill>
              </a:rPr>
              <a:t> and 2 year old daughter, </a:t>
            </a:r>
            <a:r>
              <a:rPr lang="en-US" sz="2800" b="1" dirty="0" err="1" smtClean="0">
                <a:solidFill>
                  <a:srgbClr val="C00000"/>
                </a:solidFill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</a:rPr>
              <a:t>isorgo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. S</a:t>
            </a:r>
            <a:r>
              <a:rPr lang="en-US" sz="2800" b="1" dirty="0" smtClean="0">
                <a:solidFill>
                  <a:srgbClr val="002060"/>
                </a:solidFill>
              </a:rPr>
              <a:t>he </a:t>
            </a:r>
            <a:r>
              <a:rPr lang="en-US" sz="2800" b="1" dirty="0">
                <a:solidFill>
                  <a:srgbClr val="002060"/>
                </a:solidFill>
              </a:rPr>
              <a:t>is </a:t>
            </a:r>
            <a:r>
              <a:rPr lang="en-US" sz="2800" b="1" dirty="0" smtClean="0">
                <a:solidFill>
                  <a:srgbClr val="002060"/>
                </a:solidFill>
              </a:rPr>
              <a:t>now doing </a:t>
            </a:r>
            <a:r>
              <a:rPr lang="en-US" sz="2800" b="1" dirty="0" smtClean="0">
                <a:solidFill>
                  <a:srgbClr val="C00000"/>
                </a:solidFill>
              </a:rPr>
              <a:t>P.H.D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</a:rPr>
              <a:t>he worked as a sub editor in </a:t>
            </a:r>
            <a:r>
              <a:rPr lang="en-US" sz="2800" b="1" dirty="0" smtClean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</a:rPr>
              <a:t>he </a:t>
            </a:r>
            <a:r>
              <a:rPr lang="en-US" sz="2800" b="1" dirty="0" smtClean="0">
                <a:solidFill>
                  <a:srgbClr val="C00000"/>
                </a:solidFill>
              </a:rPr>
              <a:t>D</a:t>
            </a:r>
            <a:r>
              <a:rPr lang="en-US" sz="2800" b="1" dirty="0" smtClean="0">
                <a:solidFill>
                  <a:srgbClr val="002060"/>
                </a:solidFill>
              </a:rPr>
              <a:t>aily </a:t>
            </a:r>
            <a:r>
              <a:rPr lang="en-US" sz="2800" b="1" dirty="0" err="1" smtClean="0">
                <a:solidFill>
                  <a:srgbClr val="C00000"/>
                </a:solidFill>
              </a:rPr>
              <a:t>S</a:t>
            </a:r>
            <a:r>
              <a:rPr lang="en-US" sz="2800" b="1" dirty="0" err="1" smtClean="0">
                <a:solidFill>
                  <a:srgbClr val="002060"/>
                </a:solidFill>
              </a:rPr>
              <a:t>abuj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</a:rPr>
              <a:t>S</a:t>
            </a:r>
            <a:r>
              <a:rPr lang="en-US" sz="2800" b="1" dirty="0" err="1" smtClean="0">
                <a:solidFill>
                  <a:srgbClr val="002060"/>
                </a:solidFill>
              </a:rPr>
              <a:t>ylhet</a:t>
            </a:r>
            <a:r>
              <a:rPr lang="en-US" sz="2800" b="1" dirty="0" smtClean="0">
                <a:solidFill>
                  <a:srgbClr val="002060"/>
                </a:solidFill>
              </a:rPr>
              <a:t> in </a:t>
            </a:r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r>
              <a:rPr lang="en-US" sz="2800" b="1" dirty="0" smtClean="0">
                <a:solidFill>
                  <a:srgbClr val="002060"/>
                </a:solidFill>
              </a:rPr>
              <a:t>angladesh.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81000"/>
            <a:ext cx="2985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What can you se</a:t>
            </a:r>
            <a:r>
              <a:rPr lang="en-US" sz="2800" dirty="0" smtClean="0"/>
              <a:t>e?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683716" y="1758375"/>
            <a:ext cx="3460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picture of a girl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1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33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081783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Bangladesh</a:t>
            </a:r>
            <a:endParaRPr lang="en-US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785" y="239846"/>
            <a:ext cx="8036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RULES OF CAPITALIZATION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" y="1447799"/>
            <a:ext cx="9085017" cy="68137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1726" y="1822727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chemeClr val="accent3">
                    <a:lumMod val="50000"/>
                  </a:schemeClr>
                </a:solidFill>
              </a:rPr>
              <a:t>angladesh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1179731"/>
            <a:ext cx="1403931" cy="1165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3391" y="1924296"/>
            <a:ext cx="49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872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487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Learning Outcomes</a:t>
            </a:r>
            <a:r>
              <a:rPr lang="en-US" sz="4800" b="1" dirty="0" smtClean="0">
                <a:solidFill>
                  <a:srgbClr val="002060"/>
                </a:solidFill>
              </a:rPr>
              <a:t>: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309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After the end of the lesson the learners will be able to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3276600"/>
            <a:ext cx="8309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write the name of any thing using the rules of capitalization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95800"/>
            <a:ext cx="759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rewrite a passage using the rules of capitalization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572814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his is an outstanding artwork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407574" y="522486"/>
            <a:ext cx="33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25" y="1981032"/>
            <a:ext cx="402857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-434865" y="-8900"/>
            <a:ext cx="5105399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0"/>
            <a:ext cx="4191000" cy="6858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8" y="1219200"/>
            <a:ext cx="3759200" cy="563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0542" y="1822475"/>
            <a:ext cx="4760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800" b="1" i="1" dirty="0" smtClean="0">
                <a:solidFill>
                  <a:srgbClr val="C00000"/>
                </a:solidFill>
              </a:rPr>
              <a:t>capital letter </a:t>
            </a:r>
            <a:r>
              <a:rPr lang="en-US" sz="2400" b="1" dirty="0" smtClean="0">
                <a:solidFill>
                  <a:srgbClr val="002060"/>
                </a:solidFill>
              </a:rPr>
              <a:t>is used  in case of the first letter of </a:t>
            </a:r>
            <a:r>
              <a:rPr lang="en-US" sz="2800" b="1" dirty="0" smtClean="0">
                <a:solidFill>
                  <a:srgbClr val="002060"/>
                </a:solidFill>
              </a:rPr>
              <a:t>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0542" y="5029200"/>
            <a:ext cx="4873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first letter of a         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is a </a:t>
            </a:r>
            <a:r>
              <a:rPr lang="en-US" sz="3200" b="1" i="1" dirty="0" smtClean="0">
                <a:solidFill>
                  <a:srgbClr val="C00000"/>
                </a:solidFill>
              </a:rPr>
              <a:t>capital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</a:rPr>
              <a:t>letter</a:t>
            </a:r>
            <a:r>
              <a:rPr lang="en-US" sz="3200" b="1" i="1" dirty="0" smtClean="0">
                <a:solidFill>
                  <a:srgbClr val="C00000"/>
                </a:solidFill>
              </a:rPr>
              <a:t>.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844" y="1360810"/>
            <a:ext cx="263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4118" y="387575"/>
            <a:ext cx="864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</a:rPr>
              <a:t>M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s.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N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azma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P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arvin</a:t>
            </a:r>
            <a:r>
              <a:rPr lang="en-US" sz="3200" b="1" u="sng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is an </a:t>
            </a:r>
            <a:r>
              <a:rPr lang="en-US" sz="4000" b="1" u="sng" dirty="0" smtClean="0">
                <a:solidFill>
                  <a:srgbClr val="C00000"/>
                </a:solidFill>
              </a:rPr>
              <a:t>A</a:t>
            </a:r>
            <a:r>
              <a:rPr lang="en-US" sz="3200" b="1" u="sng" dirty="0" smtClean="0">
                <a:solidFill>
                  <a:srgbClr val="002060"/>
                </a:solidFill>
              </a:rPr>
              <a:t>ssociate </a:t>
            </a:r>
            <a:r>
              <a:rPr lang="en-US" sz="4000" b="1" u="sng" dirty="0" smtClean="0">
                <a:solidFill>
                  <a:srgbClr val="C00000"/>
                </a:solidFill>
              </a:rPr>
              <a:t>P</a:t>
            </a:r>
            <a:r>
              <a:rPr lang="en-US" sz="3200" b="1" u="sng" dirty="0" smtClean="0">
                <a:solidFill>
                  <a:srgbClr val="002060"/>
                </a:solidFill>
              </a:rPr>
              <a:t>rofessor.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7271" y="2222584"/>
            <a:ext cx="2232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Proper noun 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147" y="5044589"/>
            <a:ext cx="233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designation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095461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841743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Proper noun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5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  <p:bldP spid="28" grpId="0"/>
      <p:bldP spid="29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28599"/>
            <a:ext cx="4114801" cy="3086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565"/>
            <a:ext cx="4110790" cy="2702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6750" y="343699"/>
            <a:ext cx="457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Children </a:t>
            </a:r>
            <a:r>
              <a:rPr lang="en-US" sz="2800" dirty="0"/>
              <a:t>read </a:t>
            </a:r>
            <a:r>
              <a:rPr lang="en-US" sz="2800" dirty="0" smtClean="0"/>
              <a:t>the               daily </a:t>
            </a:r>
            <a:r>
              <a:rPr lang="en-US" sz="2800" dirty="0"/>
              <a:t>in </a:t>
            </a:r>
            <a:r>
              <a:rPr lang="en-US" sz="2800" dirty="0" smtClean="0"/>
              <a:t>the mosque.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691965"/>
            <a:ext cx="48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                     publishes  news  </a:t>
            </a:r>
          </a:p>
          <a:p>
            <a:r>
              <a:rPr lang="en-US" sz="2800" dirty="0" smtClean="0"/>
              <a:t>full of intrinsic value.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225165" y="349533"/>
            <a:ext cx="1954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Holy Quran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7225165" y="775033"/>
            <a:ext cx="1823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0440" y="3603293"/>
            <a:ext cx="1907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Daily Star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4790440" y="4123299"/>
            <a:ext cx="16001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21845" y="1717536"/>
            <a:ext cx="433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letter of the holy religious book is a </a:t>
            </a:r>
            <a:r>
              <a:rPr lang="en-US" sz="3200" i="1" dirty="0" smtClean="0">
                <a:solidFill>
                  <a:srgbClr val="C00000"/>
                </a:solidFill>
              </a:rPr>
              <a:t>capital letter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2" y="5442466"/>
            <a:ext cx="4876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first letter of  </a:t>
            </a:r>
            <a:r>
              <a:rPr lang="en-US" sz="2800" dirty="0" smtClean="0"/>
              <a:t>a daily newspaper is </a:t>
            </a:r>
            <a:r>
              <a:rPr lang="en-US" sz="3200" dirty="0"/>
              <a:t>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capital letter 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7848600" y="8305800"/>
            <a:ext cx="1823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97502" y="6458129"/>
            <a:ext cx="18619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1" animBg="1"/>
      <p:bldP spid="1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60158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7512" y="764232"/>
            <a:ext cx="399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Mohona</a:t>
            </a:r>
            <a:r>
              <a:rPr lang="en-US" sz="2800" dirty="0" smtClean="0"/>
              <a:t> is a </a:t>
            </a:r>
            <a:r>
              <a:rPr lang="en-US" sz="2800" b="1" dirty="0" smtClean="0">
                <a:solidFill>
                  <a:srgbClr val="C00000"/>
                </a:solidFill>
              </a:rPr>
              <a:t>Bangladeshi </a:t>
            </a:r>
            <a:r>
              <a:rPr lang="en-US" sz="2800" dirty="0" smtClean="0"/>
              <a:t>child.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78856" y="2300478"/>
            <a:ext cx="3733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An </a:t>
            </a:r>
            <a:r>
              <a:rPr lang="en-US" sz="3200" b="1" i="1" dirty="0" smtClean="0">
                <a:solidFill>
                  <a:srgbClr val="002060"/>
                </a:solidFill>
              </a:rPr>
              <a:t>adjective</a:t>
            </a:r>
            <a:r>
              <a:rPr lang="en-US" sz="2800" b="1" dirty="0" smtClean="0">
                <a:solidFill>
                  <a:srgbClr val="002060"/>
                </a:solidFill>
              </a:rPr>
              <a:t>, created from a  proper noun, takes a </a:t>
            </a:r>
            <a:r>
              <a:rPr lang="en-US" sz="2800" b="1" dirty="0" smtClean="0">
                <a:solidFill>
                  <a:srgbClr val="C00000"/>
                </a:solidFill>
              </a:rPr>
              <a:t>capital letter </a:t>
            </a:r>
            <a:r>
              <a:rPr lang="en-US" sz="2800" b="1" dirty="0" smtClean="0">
                <a:solidFill>
                  <a:srgbClr val="002060"/>
                </a:solidFill>
              </a:rPr>
              <a:t>in the beginning.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62241"/>
            <a:ext cx="20784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516</Words>
  <Application>Microsoft Office PowerPoint</Application>
  <PresentationFormat>On-screen Show (4:3)</PresentationFormat>
  <Paragraphs>76</Paragraphs>
  <Slides>16</Slides>
  <Notes>8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 Sohag</dc:creator>
  <cp:lastModifiedBy>ISMAT_ARA</cp:lastModifiedBy>
  <cp:revision>170</cp:revision>
  <dcterms:created xsi:type="dcterms:W3CDTF">2006-08-16T00:00:00Z</dcterms:created>
  <dcterms:modified xsi:type="dcterms:W3CDTF">2016-08-07T08:52:04Z</dcterms:modified>
</cp:coreProperties>
</file>